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Customer Sentiment Analysis Report</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project analyzes customer sentiment from Amazon reviews for musical instruments. By leveraging data science techniques, we aim to uncover insights into customer feedback, trends over time, and key themes. The analysis results provide actionable recommendations for improving products and customer satisfaction.</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54541"/>
            <a:ext cx="347663" cy="347663"/>
          </a:xfrm>
          <a:prstGeom prst="rect">
            <a:avLst/>
          </a:prstGeom>
        </p:spPr>
      </p:pic>
      <p:sp>
        <p:nvSpPr>
          <p:cNvPr id="7" name="Text 3"/>
          <p:cNvSpPr/>
          <p:nvPr/>
        </p:nvSpPr>
        <p:spPr>
          <a:xfrm>
            <a:off x="6756440" y="5830014"/>
            <a:ext cx="2622590" cy="396835"/>
          </a:xfrm>
          <a:prstGeom prst="rect">
            <a:avLst/>
          </a:prstGeom>
          <a:noFill/>
          <a:ln/>
        </p:spPr>
        <p:txBody>
          <a:bodyPr wrap="none" lIns="0" tIns="0" rIns="0" bIns="0" rtlCol="0" anchor="t"/>
          <a:lstStyle/>
          <a:p>
            <a:pPr algn="l" indent="0" marL="0">
              <a:lnSpc>
                <a:spcPts val="3100"/>
              </a:lnSpc>
              <a:buNone/>
            </a:pPr>
            <a:r>
              <a:rPr lang="en-US" sz="2200" b="1" dirty="0">
                <a:solidFill>
                  <a:srgbClr val="5B5F71"/>
                </a:solidFill>
                <a:latin typeface="Instrument Sans Bold" pitchFamily="34" charset="0"/>
                <a:ea typeface="Instrument Sans Bold" pitchFamily="34" charset="-122"/>
                <a:cs typeface="Instrument Sans Bold" pitchFamily="34" charset="-120"/>
              </a:rPr>
              <a:t>by Jayesh Panigrahi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548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Data Overview</a:t>
            </a:r>
            <a:endParaRPr lang="en-US" sz="4450" dirty="0"/>
          </a:p>
        </p:txBody>
      </p:sp>
      <p:sp>
        <p:nvSpPr>
          <p:cNvPr id="4" name="Shape 1"/>
          <p:cNvSpPr/>
          <p:nvPr/>
        </p:nvSpPr>
        <p:spPr>
          <a:xfrm>
            <a:off x="793790" y="3309580"/>
            <a:ext cx="396835" cy="396835"/>
          </a:xfrm>
          <a:prstGeom prst="roundRect">
            <a:avLst>
              <a:gd name="adj" fmla="val 24007"/>
            </a:avLst>
          </a:prstGeom>
          <a:solidFill>
            <a:srgbClr val="E2E3E9"/>
          </a:solidFill>
          <a:ln w="7620">
            <a:solidFill>
              <a:srgbClr val="C8C9CF"/>
            </a:solidFill>
            <a:prstDash val="solid"/>
          </a:ln>
        </p:spPr>
      </p:sp>
      <p:sp>
        <p:nvSpPr>
          <p:cNvPr id="5" name="Text 2"/>
          <p:cNvSpPr/>
          <p:nvPr/>
        </p:nvSpPr>
        <p:spPr>
          <a:xfrm>
            <a:off x="1417439" y="33095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Dataset Name</a:t>
            </a:r>
            <a:endParaRPr lang="en-US" sz="2200" dirty="0"/>
          </a:p>
        </p:txBody>
      </p:sp>
      <p:sp>
        <p:nvSpPr>
          <p:cNvPr id="6" name="Text 3"/>
          <p:cNvSpPr/>
          <p:nvPr/>
        </p:nvSpPr>
        <p:spPr>
          <a:xfrm>
            <a:off x="1417439" y="3799999"/>
            <a:ext cx="3041213" cy="725805"/>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Amazon Musical Instruments Reviews</a:t>
            </a:r>
            <a:endParaRPr lang="en-US" sz="1750" dirty="0"/>
          </a:p>
        </p:txBody>
      </p:sp>
      <p:sp>
        <p:nvSpPr>
          <p:cNvPr id="7" name="Shape 4"/>
          <p:cNvSpPr/>
          <p:nvPr/>
        </p:nvSpPr>
        <p:spPr>
          <a:xfrm>
            <a:off x="4685467" y="3309580"/>
            <a:ext cx="396835" cy="396835"/>
          </a:xfrm>
          <a:prstGeom prst="roundRect">
            <a:avLst>
              <a:gd name="adj" fmla="val 24007"/>
            </a:avLst>
          </a:prstGeom>
          <a:solidFill>
            <a:srgbClr val="E2E3E9"/>
          </a:solidFill>
          <a:ln w="7620">
            <a:solidFill>
              <a:srgbClr val="C8C9CF"/>
            </a:solidFill>
            <a:prstDash val="solid"/>
          </a:ln>
        </p:spPr>
      </p:sp>
      <p:sp>
        <p:nvSpPr>
          <p:cNvPr id="8" name="Text 5"/>
          <p:cNvSpPr/>
          <p:nvPr/>
        </p:nvSpPr>
        <p:spPr>
          <a:xfrm>
            <a:off x="5309116" y="33095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Total Records</a:t>
            </a:r>
            <a:endParaRPr lang="en-US" sz="2200" dirty="0"/>
          </a:p>
        </p:txBody>
      </p:sp>
      <p:sp>
        <p:nvSpPr>
          <p:cNvPr id="9" name="Text 6"/>
          <p:cNvSpPr/>
          <p:nvPr/>
        </p:nvSpPr>
        <p:spPr>
          <a:xfrm>
            <a:off x="5309116" y="3799999"/>
            <a:ext cx="3041213" cy="362903"/>
          </a:xfrm>
          <a:prstGeom prst="rect">
            <a:avLst/>
          </a:prstGeom>
          <a:noFill/>
          <a:ln/>
        </p:spPr>
        <p:txBody>
          <a:bodyPr wrap="non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10,261</a:t>
            </a:r>
            <a:endParaRPr lang="en-US" sz="1750" dirty="0"/>
          </a:p>
        </p:txBody>
      </p:sp>
      <p:sp>
        <p:nvSpPr>
          <p:cNvPr id="10" name="Shape 7"/>
          <p:cNvSpPr/>
          <p:nvPr/>
        </p:nvSpPr>
        <p:spPr>
          <a:xfrm>
            <a:off x="793790" y="5007769"/>
            <a:ext cx="396835" cy="396835"/>
          </a:xfrm>
          <a:prstGeom prst="roundRect">
            <a:avLst>
              <a:gd name="adj" fmla="val 24007"/>
            </a:avLst>
          </a:prstGeom>
          <a:solidFill>
            <a:srgbClr val="E2E3E9"/>
          </a:solidFill>
          <a:ln w="7620">
            <a:solidFill>
              <a:srgbClr val="C8C9CF"/>
            </a:solidFill>
            <a:prstDash val="solid"/>
          </a:ln>
        </p:spPr>
      </p:sp>
      <p:sp>
        <p:nvSpPr>
          <p:cNvPr id="11" name="Text 8"/>
          <p:cNvSpPr/>
          <p:nvPr/>
        </p:nvSpPr>
        <p:spPr>
          <a:xfrm>
            <a:off x="1417439"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Key Features</a:t>
            </a:r>
            <a:endParaRPr lang="en-US" sz="2200" dirty="0"/>
          </a:p>
        </p:txBody>
      </p:sp>
      <p:sp>
        <p:nvSpPr>
          <p:cNvPr id="12" name="Text 9"/>
          <p:cNvSpPr/>
          <p:nvPr/>
        </p:nvSpPr>
        <p:spPr>
          <a:xfrm>
            <a:off x="1417439" y="5498187"/>
            <a:ext cx="6932771" cy="725805"/>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Reviewer ID, Product ID (ASIN), Review Text, Rating (1-5), Review Time, Summary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573333"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Exploratory Data Analysis (EDA)</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Dataset Insights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All columns have non-null values except "reviewerName" and "reviewText" with negligible missing values. Average review length is 468 characters. No strong correlation between review length and rating (-0.07).</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Ratings Distribution</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5-Star Reviews: 67.6%</a:t>
            </a:r>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4-Star Reviews: 20.3%</a:t>
            </a:r>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1- and 2-Star Reviews: 4.6%</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9305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Sentiment Analysis</a:t>
            </a:r>
            <a:endParaRPr lang="en-US" sz="4450" dirty="0"/>
          </a:p>
        </p:txBody>
      </p:sp>
      <p:pic>
        <p:nvPicPr>
          <p:cNvPr id="3" name="Image 0" descr="preencoded.png">    </p:cNvPr>
          <p:cNvPicPr>
            <a:picLocks noChangeAspect="1"/>
          </p:cNvPicPr>
          <p:nvPr/>
        </p:nvPicPr>
        <p:blipFill>
          <a:blip r:embed="rId1"/>
          <a:stretch>
            <a:fillRect/>
          </a:stretch>
        </p:blipFill>
        <p:spPr>
          <a:xfrm>
            <a:off x="2978348" y="2755463"/>
            <a:ext cx="2152055" cy="807958"/>
          </a:xfrm>
          <a:prstGeom prst="rect">
            <a:avLst/>
          </a:prstGeom>
        </p:spPr>
      </p:pic>
      <p:sp>
        <p:nvSpPr>
          <p:cNvPr id="4" name="Text 1"/>
          <p:cNvSpPr/>
          <p:nvPr/>
        </p:nvSpPr>
        <p:spPr>
          <a:xfrm>
            <a:off x="3999428" y="3019782"/>
            <a:ext cx="109776" cy="453509"/>
          </a:xfrm>
          <a:prstGeom prst="rect">
            <a:avLst/>
          </a:prstGeom>
          <a:noFill/>
          <a:ln/>
        </p:spPr>
        <p:txBody>
          <a:bodyPr wrap="none" lIns="0" tIns="0" rIns="0" bIns="0" rtlCol="0" anchor="t"/>
          <a:lstStyle/>
          <a:p>
            <a:pPr algn="ctr" indent="0" marL="0">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5" name="Text 2"/>
          <p:cNvSpPr/>
          <p:nvPr/>
        </p:nvSpPr>
        <p:spPr>
          <a:xfrm>
            <a:off x="5357217" y="2982277"/>
            <a:ext cx="2081093"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Positive: 87.55%</a:t>
            </a:r>
            <a:endParaRPr lang="en-US" sz="2200" dirty="0"/>
          </a:p>
        </p:txBody>
      </p:sp>
      <p:sp>
        <p:nvSpPr>
          <p:cNvPr id="6" name="Shape 3"/>
          <p:cNvSpPr/>
          <p:nvPr/>
        </p:nvSpPr>
        <p:spPr>
          <a:xfrm>
            <a:off x="5187077" y="3576518"/>
            <a:ext cx="8592860" cy="15240"/>
          </a:xfrm>
          <a:prstGeom prst="roundRect">
            <a:avLst>
              <a:gd name="adj" fmla="val 625116"/>
            </a:avLst>
          </a:prstGeom>
          <a:solidFill>
            <a:srgbClr val="C8C9CF"/>
          </a:solidFill>
          <a:ln/>
        </p:spPr>
      </p:sp>
      <p:pic>
        <p:nvPicPr>
          <p:cNvPr id="7" name="Image 1" descr="preencoded.png">    </p:cNvPr>
          <p:cNvPicPr>
            <a:picLocks noChangeAspect="1"/>
          </p:cNvPicPr>
          <p:nvPr/>
        </p:nvPicPr>
        <p:blipFill>
          <a:blip r:embed="rId2"/>
          <a:stretch>
            <a:fillRect/>
          </a:stretch>
        </p:blipFill>
        <p:spPr>
          <a:xfrm>
            <a:off x="1902381" y="3620095"/>
            <a:ext cx="4304109" cy="807958"/>
          </a:xfrm>
          <a:prstGeom prst="rect">
            <a:avLst/>
          </a:prstGeom>
        </p:spPr>
      </p:pic>
      <p:sp>
        <p:nvSpPr>
          <p:cNvPr id="8" name="Text 4"/>
          <p:cNvSpPr/>
          <p:nvPr/>
        </p:nvSpPr>
        <p:spPr>
          <a:xfrm>
            <a:off x="3975378" y="3797260"/>
            <a:ext cx="157877" cy="453509"/>
          </a:xfrm>
          <a:prstGeom prst="rect">
            <a:avLst/>
          </a:prstGeom>
          <a:noFill/>
          <a:ln/>
        </p:spPr>
        <p:txBody>
          <a:bodyPr wrap="none" lIns="0" tIns="0" rIns="0" bIns="0" rtlCol="0" anchor="t"/>
          <a:lstStyle/>
          <a:p>
            <a:pPr algn="ctr" indent="0" marL="0">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9" name="Text 5"/>
          <p:cNvSpPr/>
          <p:nvPr/>
        </p:nvSpPr>
        <p:spPr>
          <a:xfrm>
            <a:off x="6433304" y="3846909"/>
            <a:ext cx="1911906"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Neutral: 2.99%</a:t>
            </a:r>
            <a:endParaRPr lang="en-US" sz="2200" dirty="0"/>
          </a:p>
        </p:txBody>
      </p:sp>
      <p:sp>
        <p:nvSpPr>
          <p:cNvPr id="10" name="Shape 6"/>
          <p:cNvSpPr/>
          <p:nvPr/>
        </p:nvSpPr>
        <p:spPr>
          <a:xfrm>
            <a:off x="6263164" y="4441150"/>
            <a:ext cx="7516773" cy="15240"/>
          </a:xfrm>
          <a:prstGeom prst="roundRect">
            <a:avLst>
              <a:gd name="adj" fmla="val 625116"/>
            </a:avLst>
          </a:prstGeom>
          <a:solidFill>
            <a:srgbClr val="C8C9CF"/>
          </a:solidFill>
          <a:ln/>
        </p:spPr>
      </p:sp>
      <p:pic>
        <p:nvPicPr>
          <p:cNvPr id="11" name="Image 2" descr="preencoded.png">    </p:cNvPr>
          <p:cNvPicPr>
            <a:picLocks noChangeAspect="1"/>
          </p:cNvPicPr>
          <p:nvPr/>
        </p:nvPicPr>
        <p:blipFill>
          <a:blip r:embed="rId3"/>
          <a:stretch>
            <a:fillRect/>
          </a:stretch>
        </p:blipFill>
        <p:spPr>
          <a:xfrm>
            <a:off x="826294" y="4484727"/>
            <a:ext cx="6456164" cy="807958"/>
          </a:xfrm>
          <a:prstGeom prst="rect">
            <a:avLst/>
          </a:prstGeom>
        </p:spPr>
      </p:pic>
      <p:sp>
        <p:nvSpPr>
          <p:cNvPr id="12" name="Text 7"/>
          <p:cNvSpPr/>
          <p:nvPr/>
        </p:nvSpPr>
        <p:spPr>
          <a:xfrm>
            <a:off x="3972163" y="4661892"/>
            <a:ext cx="164187" cy="453509"/>
          </a:xfrm>
          <a:prstGeom prst="rect">
            <a:avLst/>
          </a:prstGeom>
          <a:noFill/>
          <a:ln/>
        </p:spPr>
        <p:txBody>
          <a:bodyPr wrap="none" lIns="0" tIns="0" rIns="0" bIns="0" rtlCol="0" anchor="t"/>
          <a:lstStyle/>
          <a:p>
            <a:pPr algn="ctr" indent="0" marL="0">
              <a:lnSpc>
                <a:spcPts val="35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3</a:t>
            </a:r>
            <a:endParaRPr lang="en-US" sz="2200" dirty="0"/>
          </a:p>
        </p:txBody>
      </p:sp>
      <p:sp>
        <p:nvSpPr>
          <p:cNvPr id="13" name="Text 8"/>
          <p:cNvSpPr/>
          <p:nvPr/>
        </p:nvSpPr>
        <p:spPr>
          <a:xfrm>
            <a:off x="7509272" y="4711541"/>
            <a:ext cx="2095262"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Negative: 9.45%</a:t>
            </a:r>
            <a:endParaRPr lang="en-US" sz="2200" dirty="0"/>
          </a:p>
        </p:txBody>
      </p:sp>
      <p:sp>
        <p:nvSpPr>
          <p:cNvPr id="14" name="Text 9"/>
          <p:cNvSpPr/>
          <p:nvPr/>
        </p:nvSpPr>
        <p:spPr>
          <a:xfrm>
            <a:off x="793790" y="5547836"/>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Sentiment trends show 91.8% of 5-star reviews are positive, while 48.4% of 1-star reviews are negative. Top keywords in negative reviews include "not," "poor," "quality," "guitar," and "doesn't". Positive sentiment peaked in 2013 and slightly declined in 2014.</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05858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Topic Modeling</a:t>
            </a:r>
            <a:endParaRPr lang="en-US" sz="4450" dirty="0"/>
          </a:p>
        </p:txBody>
      </p:sp>
      <p:pic>
        <p:nvPicPr>
          <p:cNvPr id="4" name="Image 1" descr="preencoded.png">    </p:cNvPr>
          <p:cNvPicPr>
            <a:picLocks noChangeAspect="1"/>
          </p:cNvPicPr>
          <p:nvPr/>
        </p:nvPicPr>
        <p:blipFill>
          <a:blip r:embed="rId2"/>
          <a:stretch>
            <a:fillRect/>
          </a:stretch>
        </p:blipFill>
        <p:spPr>
          <a:xfrm>
            <a:off x="4451390" y="2107525"/>
            <a:ext cx="566976" cy="566976"/>
          </a:xfrm>
          <a:prstGeom prst="rect">
            <a:avLst/>
          </a:prstGeom>
        </p:spPr>
      </p:pic>
      <p:sp>
        <p:nvSpPr>
          <p:cNvPr id="5" name="Text 1"/>
          <p:cNvSpPr/>
          <p:nvPr/>
        </p:nvSpPr>
        <p:spPr>
          <a:xfrm>
            <a:off x="4451390" y="29013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Topic 1</a:t>
            </a:r>
            <a:endParaRPr lang="en-US" sz="2200" dirty="0"/>
          </a:p>
        </p:txBody>
      </p:sp>
      <p:sp>
        <p:nvSpPr>
          <p:cNvPr id="6" name="Text 2"/>
          <p:cNvSpPr/>
          <p:nvPr/>
        </p:nvSpPr>
        <p:spPr>
          <a:xfrm>
            <a:off x="4451390" y="3391733"/>
            <a:ext cx="4522470"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Keywords: "guitar," "pedal," "sound," "tone"</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Focus: Sound quality and accessories</a:t>
            </a:r>
            <a:endParaRPr lang="en-US" sz="1750" dirty="0"/>
          </a:p>
        </p:txBody>
      </p:sp>
      <p:pic>
        <p:nvPicPr>
          <p:cNvPr id="7" name="Image 2" descr="preencoded.png">    </p:cNvPr>
          <p:cNvPicPr>
            <a:picLocks noChangeAspect="1"/>
          </p:cNvPicPr>
          <p:nvPr/>
        </p:nvPicPr>
        <p:blipFill>
          <a:blip r:embed="rId3"/>
          <a:stretch>
            <a:fillRect/>
          </a:stretch>
        </p:blipFill>
        <p:spPr>
          <a:xfrm>
            <a:off x="9314021" y="2107525"/>
            <a:ext cx="566976" cy="566976"/>
          </a:xfrm>
          <a:prstGeom prst="rect">
            <a:avLst/>
          </a:prstGeom>
        </p:spPr>
      </p:pic>
      <p:sp>
        <p:nvSpPr>
          <p:cNvPr id="8" name="Text 3"/>
          <p:cNvSpPr/>
          <p:nvPr/>
        </p:nvSpPr>
        <p:spPr>
          <a:xfrm>
            <a:off x="9314021" y="29013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Topic 2</a:t>
            </a:r>
            <a:endParaRPr lang="en-US" sz="2200" dirty="0"/>
          </a:p>
        </p:txBody>
      </p:sp>
      <p:sp>
        <p:nvSpPr>
          <p:cNvPr id="9" name="Text 4"/>
          <p:cNvSpPr/>
          <p:nvPr/>
        </p:nvSpPr>
        <p:spPr>
          <a:xfrm>
            <a:off x="9314021" y="3391733"/>
            <a:ext cx="4522589"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Keywords: "price," "cable," "stand," "quality"</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Focus: Price and accessory usability</a:t>
            </a:r>
            <a:endParaRPr lang="en-US" sz="1750" dirty="0"/>
          </a:p>
        </p:txBody>
      </p:sp>
      <p:pic>
        <p:nvPicPr>
          <p:cNvPr id="10" name="Image 3" descr="preencoded.png">    </p:cNvPr>
          <p:cNvPicPr>
            <a:picLocks noChangeAspect="1"/>
          </p:cNvPicPr>
          <p:nvPr/>
        </p:nvPicPr>
        <p:blipFill>
          <a:blip r:embed="rId4"/>
          <a:stretch>
            <a:fillRect/>
          </a:stretch>
        </p:blipFill>
        <p:spPr>
          <a:xfrm>
            <a:off x="4451390" y="4797981"/>
            <a:ext cx="566976" cy="566976"/>
          </a:xfrm>
          <a:prstGeom prst="rect">
            <a:avLst/>
          </a:prstGeom>
        </p:spPr>
      </p:pic>
      <p:sp>
        <p:nvSpPr>
          <p:cNvPr id="11" name="Text 5"/>
          <p:cNvSpPr/>
          <p:nvPr/>
        </p:nvSpPr>
        <p:spPr>
          <a:xfrm>
            <a:off x="4451390" y="55917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Topic 3</a:t>
            </a:r>
            <a:endParaRPr lang="en-US" sz="2200" dirty="0"/>
          </a:p>
        </p:txBody>
      </p:sp>
      <p:sp>
        <p:nvSpPr>
          <p:cNvPr id="12" name="Text 6"/>
          <p:cNvSpPr/>
          <p:nvPr/>
        </p:nvSpPr>
        <p:spPr>
          <a:xfrm>
            <a:off x="4451390" y="6082189"/>
            <a:ext cx="4522470"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Keywords: "strings," "picks," "use," "durability"</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
</a:t>
            </a: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Focus: String performance and durability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871" y="885111"/>
            <a:ext cx="7667268" cy="640556"/>
          </a:xfrm>
          <a:prstGeom prst="rect">
            <a:avLst/>
          </a:prstGeom>
          <a:noFill/>
          <a:ln/>
        </p:spPr>
        <p:txBody>
          <a:bodyPr wrap="none" lIns="0" tIns="0" rIns="0" bIns="0" rtlCol="0" anchor="t"/>
          <a:lstStyle/>
          <a:p>
            <a:pPr indent="0" marL="0">
              <a:lnSpc>
                <a:spcPts val="5000"/>
              </a:lnSpc>
              <a:buNone/>
            </a:pPr>
            <a:r>
              <a:rPr lang="en-US" sz="4000" dirty="0">
                <a:solidFill>
                  <a:srgbClr val="505468"/>
                </a:solidFill>
                <a:latin typeface="Instrument Sans Semi Bold" pitchFamily="34" charset="0"/>
                <a:ea typeface="Instrument Sans Semi Bold" pitchFamily="34" charset="-122"/>
                <a:cs typeface="Instrument Sans Semi Bold" pitchFamily="34" charset="-120"/>
              </a:rPr>
              <a:t>Challenges Faced and Solutions</a:t>
            </a:r>
            <a:endParaRPr lang="en-US" sz="4000" dirty="0"/>
          </a:p>
        </p:txBody>
      </p:sp>
      <p:pic>
        <p:nvPicPr>
          <p:cNvPr id="4" name="Image 1" descr="preencoded.png">    </p:cNvPr>
          <p:cNvPicPr>
            <a:picLocks noChangeAspect="1"/>
          </p:cNvPicPr>
          <p:nvPr/>
        </p:nvPicPr>
        <p:blipFill>
          <a:blip r:embed="rId2"/>
          <a:stretch>
            <a:fillRect/>
          </a:stretch>
        </p:blipFill>
        <p:spPr>
          <a:xfrm>
            <a:off x="6203871" y="1833086"/>
            <a:ext cx="1024890" cy="1837134"/>
          </a:xfrm>
          <a:prstGeom prst="rect">
            <a:avLst/>
          </a:prstGeom>
        </p:spPr>
      </p:pic>
      <p:sp>
        <p:nvSpPr>
          <p:cNvPr id="5" name="Text 1"/>
          <p:cNvSpPr/>
          <p:nvPr/>
        </p:nvSpPr>
        <p:spPr>
          <a:xfrm>
            <a:off x="7536180" y="2037993"/>
            <a:ext cx="2562463" cy="320278"/>
          </a:xfrm>
          <a:prstGeom prst="rect">
            <a:avLst/>
          </a:prstGeom>
          <a:noFill/>
          <a:ln/>
        </p:spPr>
        <p:txBody>
          <a:bodyPr wrap="none" lIns="0" tIns="0" rIns="0" bIns="0" rtlCol="0" anchor="t"/>
          <a:lstStyle/>
          <a:p>
            <a:pPr algn="l" indent="0" marL="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Data Quality Issues</a:t>
            </a:r>
            <a:endParaRPr lang="en-US" sz="2000" dirty="0"/>
          </a:p>
        </p:txBody>
      </p:sp>
      <p:sp>
        <p:nvSpPr>
          <p:cNvPr id="6" name="Text 2"/>
          <p:cNvSpPr/>
          <p:nvPr/>
        </p:nvSpPr>
        <p:spPr>
          <a:xfrm>
            <a:off x="7536180" y="2481262"/>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Missing values in "reviewerName" and "reviewText". Solution: Imputed or removed missing values without affecting overall analysis.</a:t>
            </a:r>
            <a:endParaRPr lang="en-US" sz="1600" dirty="0"/>
          </a:p>
        </p:txBody>
      </p:sp>
      <p:pic>
        <p:nvPicPr>
          <p:cNvPr id="7" name="Image 2" descr="preencoded.png">    </p:cNvPr>
          <p:cNvPicPr>
            <a:picLocks noChangeAspect="1"/>
          </p:cNvPicPr>
          <p:nvPr/>
        </p:nvPicPr>
        <p:blipFill>
          <a:blip r:embed="rId3"/>
          <a:stretch>
            <a:fillRect/>
          </a:stretch>
        </p:blipFill>
        <p:spPr>
          <a:xfrm>
            <a:off x="6203871" y="3670221"/>
            <a:ext cx="1024890" cy="1837134"/>
          </a:xfrm>
          <a:prstGeom prst="rect">
            <a:avLst/>
          </a:prstGeom>
        </p:spPr>
      </p:pic>
      <p:sp>
        <p:nvSpPr>
          <p:cNvPr id="8" name="Text 3"/>
          <p:cNvSpPr/>
          <p:nvPr/>
        </p:nvSpPr>
        <p:spPr>
          <a:xfrm>
            <a:off x="7536180" y="3875127"/>
            <a:ext cx="2681764" cy="320278"/>
          </a:xfrm>
          <a:prstGeom prst="rect">
            <a:avLst/>
          </a:prstGeom>
          <a:noFill/>
          <a:ln/>
        </p:spPr>
        <p:txBody>
          <a:bodyPr wrap="none" lIns="0" tIns="0" rIns="0" bIns="0" rtlCol="0" anchor="t"/>
          <a:lstStyle/>
          <a:p>
            <a:pPr algn="l" indent="0" marL="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Dependency Conflicts</a:t>
            </a:r>
            <a:endParaRPr lang="en-US" sz="2000" dirty="0"/>
          </a:p>
        </p:txBody>
      </p:sp>
      <p:sp>
        <p:nvSpPr>
          <p:cNvPr id="9" name="Text 4"/>
          <p:cNvSpPr/>
          <p:nvPr/>
        </p:nvSpPr>
        <p:spPr>
          <a:xfrm>
            <a:off x="7536180" y="4318397"/>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Package version incompatibilities. Solution: Resolved conflicts by ensuring consistent package versions and leveraging virtual environments.</a:t>
            </a:r>
            <a:endParaRPr lang="en-US" sz="1600" dirty="0"/>
          </a:p>
        </p:txBody>
      </p:sp>
      <p:pic>
        <p:nvPicPr>
          <p:cNvPr id="10" name="Image 3" descr="preencoded.png">    </p:cNvPr>
          <p:cNvPicPr>
            <a:picLocks noChangeAspect="1"/>
          </p:cNvPicPr>
          <p:nvPr/>
        </p:nvPicPr>
        <p:blipFill>
          <a:blip r:embed="rId4"/>
          <a:stretch>
            <a:fillRect/>
          </a:stretch>
        </p:blipFill>
        <p:spPr>
          <a:xfrm>
            <a:off x="6203871" y="5507355"/>
            <a:ext cx="1024890" cy="1837134"/>
          </a:xfrm>
          <a:prstGeom prst="rect">
            <a:avLst/>
          </a:prstGeom>
        </p:spPr>
      </p:pic>
      <p:sp>
        <p:nvSpPr>
          <p:cNvPr id="11" name="Text 5"/>
          <p:cNvSpPr/>
          <p:nvPr/>
        </p:nvSpPr>
        <p:spPr>
          <a:xfrm>
            <a:off x="7536180" y="5712262"/>
            <a:ext cx="4129921" cy="320278"/>
          </a:xfrm>
          <a:prstGeom prst="rect">
            <a:avLst/>
          </a:prstGeom>
          <a:noFill/>
          <a:ln/>
        </p:spPr>
        <p:txBody>
          <a:bodyPr wrap="none" lIns="0" tIns="0" rIns="0" bIns="0" rtlCol="0" anchor="t"/>
          <a:lstStyle/>
          <a:p>
            <a:pPr algn="l" indent="0" marL="0">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Sentiment Classification Precision</a:t>
            </a:r>
            <a:endParaRPr lang="en-US" sz="2000" dirty="0"/>
          </a:p>
        </p:txBody>
      </p:sp>
      <p:sp>
        <p:nvSpPr>
          <p:cNvPr id="12" name="Text 6"/>
          <p:cNvSpPr/>
          <p:nvPr/>
        </p:nvSpPr>
        <p:spPr>
          <a:xfrm>
            <a:off x="7536180" y="6155531"/>
            <a:ext cx="6376749" cy="984052"/>
          </a:xfrm>
          <a:prstGeom prst="rect">
            <a:avLst/>
          </a:prstGeom>
          <a:noFill/>
          <a:ln/>
        </p:spPr>
        <p:txBody>
          <a:bodyPr wrap="square" lIns="0" tIns="0" rIns="0" bIns="0" rtlCol="0" anchor="t"/>
          <a:lstStyle/>
          <a:p>
            <a:pPr algn="l" indent="0" marL="0">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Difficulty in accurately classifying neutral reviews. Solution: Adjusted thresholds and used additional metrics for better sentiment classification.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4877"/>
          </a:xfrm>
          <a:prstGeom prst="rect">
            <a:avLst/>
          </a:prstGeom>
        </p:spPr>
      </p:pic>
      <p:sp>
        <p:nvSpPr>
          <p:cNvPr id="3" name="Text 0"/>
          <p:cNvSpPr/>
          <p:nvPr/>
        </p:nvSpPr>
        <p:spPr>
          <a:xfrm>
            <a:off x="790932" y="3446502"/>
            <a:ext cx="5649754" cy="706160"/>
          </a:xfrm>
          <a:prstGeom prst="rect">
            <a:avLst/>
          </a:prstGeom>
          <a:noFill/>
          <a:ln/>
        </p:spPr>
        <p:txBody>
          <a:bodyPr wrap="none" lIns="0" tIns="0" rIns="0" bIns="0" rtlCol="0" anchor="t"/>
          <a:lstStyle/>
          <a:p>
            <a:pPr indent="0" marL="0">
              <a:lnSpc>
                <a:spcPts val="5550"/>
              </a:lnSpc>
              <a:buNone/>
            </a:pPr>
            <a:r>
              <a:rPr lang="en-US" sz="4400" dirty="0">
                <a:solidFill>
                  <a:srgbClr val="505468"/>
                </a:solidFill>
                <a:latin typeface="Instrument Sans Semi Bold" pitchFamily="34" charset="0"/>
                <a:ea typeface="Instrument Sans Semi Bold" pitchFamily="34" charset="-122"/>
                <a:cs typeface="Instrument Sans Semi Bold" pitchFamily="34" charset="-120"/>
              </a:rPr>
              <a:t>Recommendations</a:t>
            </a:r>
            <a:endParaRPr lang="en-US" sz="4400" dirty="0"/>
          </a:p>
        </p:txBody>
      </p:sp>
      <p:sp>
        <p:nvSpPr>
          <p:cNvPr id="4" name="Shape 1"/>
          <p:cNvSpPr/>
          <p:nvPr/>
        </p:nvSpPr>
        <p:spPr>
          <a:xfrm>
            <a:off x="790932" y="4491633"/>
            <a:ext cx="4198858" cy="3116342"/>
          </a:xfrm>
          <a:prstGeom prst="roundRect">
            <a:avLst>
              <a:gd name="adj" fmla="val 3046"/>
            </a:avLst>
          </a:prstGeom>
          <a:solidFill>
            <a:srgbClr val="E2E3E9"/>
          </a:solidFill>
          <a:ln w="7620">
            <a:solidFill>
              <a:srgbClr val="C8C9CF"/>
            </a:solidFill>
            <a:prstDash val="solid"/>
          </a:ln>
        </p:spPr>
      </p:sp>
      <p:sp>
        <p:nvSpPr>
          <p:cNvPr id="5" name="Text 2"/>
          <p:cNvSpPr/>
          <p:nvPr/>
        </p:nvSpPr>
        <p:spPr>
          <a:xfrm>
            <a:off x="1024533" y="4725233"/>
            <a:ext cx="3731657" cy="706279"/>
          </a:xfrm>
          <a:prstGeom prst="rect">
            <a:avLst/>
          </a:prstGeom>
          <a:noFill/>
          <a:ln/>
        </p:spPr>
        <p:txBody>
          <a:bodyPr wrap="squar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Product Quality Enhancements</a:t>
            </a:r>
            <a:endParaRPr lang="en-US" sz="2200" dirty="0"/>
          </a:p>
        </p:txBody>
      </p:sp>
      <p:sp>
        <p:nvSpPr>
          <p:cNvPr id="6" name="Text 3"/>
          <p:cNvSpPr/>
          <p:nvPr/>
        </p:nvSpPr>
        <p:spPr>
          <a:xfrm>
            <a:off x="1024533" y="5567005"/>
            <a:ext cx="3731657" cy="1807369"/>
          </a:xfrm>
          <a:prstGeom prst="rect">
            <a:avLst/>
          </a:prstGeom>
          <a:noFill/>
          <a:ln/>
        </p:spPr>
        <p:txBody>
          <a:bodyPr wrap="square" lIns="0" tIns="0" rIns="0" bIns="0" rtlCol="0" anchor="t"/>
          <a:lstStyle/>
          <a:p>
            <a:pPr indent="0" marL="0">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Address issues highlighted in negative reviews, especially for guitars and straps. Focus on improving strings and sound accessories.</a:t>
            </a:r>
            <a:endParaRPr lang="en-US" sz="1750" dirty="0"/>
          </a:p>
        </p:txBody>
      </p:sp>
      <p:sp>
        <p:nvSpPr>
          <p:cNvPr id="7" name="Shape 4"/>
          <p:cNvSpPr/>
          <p:nvPr/>
        </p:nvSpPr>
        <p:spPr>
          <a:xfrm>
            <a:off x="5215771" y="4491633"/>
            <a:ext cx="4198858" cy="3116342"/>
          </a:xfrm>
          <a:prstGeom prst="roundRect">
            <a:avLst>
              <a:gd name="adj" fmla="val 3046"/>
            </a:avLst>
          </a:prstGeom>
          <a:solidFill>
            <a:srgbClr val="E2E3E9"/>
          </a:solidFill>
          <a:ln w="7620">
            <a:solidFill>
              <a:srgbClr val="C8C9CF"/>
            </a:solidFill>
            <a:prstDash val="solid"/>
          </a:ln>
        </p:spPr>
      </p:sp>
      <p:sp>
        <p:nvSpPr>
          <p:cNvPr id="8" name="Text 5"/>
          <p:cNvSpPr/>
          <p:nvPr/>
        </p:nvSpPr>
        <p:spPr>
          <a:xfrm>
            <a:off x="5449372" y="4725233"/>
            <a:ext cx="3731657" cy="706279"/>
          </a:xfrm>
          <a:prstGeom prst="rect">
            <a:avLst/>
          </a:prstGeom>
          <a:noFill/>
          <a:ln/>
        </p:spPr>
        <p:txBody>
          <a:bodyPr wrap="squar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Pricing and Value Perception</a:t>
            </a:r>
            <a:endParaRPr lang="en-US" sz="2200" dirty="0"/>
          </a:p>
        </p:txBody>
      </p:sp>
      <p:sp>
        <p:nvSpPr>
          <p:cNvPr id="9" name="Text 6"/>
          <p:cNvSpPr/>
          <p:nvPr/>
        </p:nvSpPr>
        <p:spPr>
          <a:xfrm>
            <a:off x="5449372" y="5567005"/>
            <a:ext cx="3731657" cy="1445895"/>
          </a:xfrm>
          <a:prstGeom prst="rect">
            <a:avLst/>
          </a:prstGeom>
          <a:noFill/>
          <a:ln/>
        </p:spPr>
        <p:txBody>
          <a:bodyPr wrap="square" lIns="0" tIns="0" rIns="0" bIns="0" rtlCol="0" anchor="t"/>
          <a:lstStyle/>
          <a:p>
            <a:pPr indent="0" marL="0">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Highlight affordability and value in marketing campaigns. Address pricing concerns in negative reviews.</a:t>
            </a:r>
            <a:endParaRPr lang="en-US" sz="1750" dirty="0"/>
          </a:p>
        </p:txBody>
      </p:sp>
      <p:sp>
        <p:nvSpPr>
          <p:cNvPr id="10" name="Shape 7"/>
          <p:cNvSpPr/>
          <p:nvPr/>
        </p:nvSpPr>
        <p:spPr>
          <a:xfrm>
            <a:off x="9640610" y="4491633"/>
            <a:ext cx="4198858" cy="3116342"/>
          </a:xfrm>
          <a:prstGeom prst="roundRect">
            <a:avLst>
              <a:gd name="adj" fmla="val 3046"/>
            </a:avLst>
          </a:prstGeom>
          <a:solidFill>
            <a:srgbClr val="E2E3E9"/>
          </a:solidFill>
          <a:ln w="7620">
            <a:solidFill>
              <a:srgbClr val="C8C9CF"/>
            </a:solidFill>
            <a:prstDash val="solid"/>
          </a:ln>
        </p:spPr>
      </p:sp>
      <p:sp>
        <p:nvSpPr>
          <p:cNvPr id="11" name="Text 8"/>
          <p:cNvSpPr/>
          <p:nvPr/>
        </p:nvSpPr>
        <p:spPr>
          <a:xfrm>
            <a:off x="9874210" y="4725233"/>
            <a:ext cx="3731657" cy="706279"/>
          </a:xfrm>
          <a:prstGeom prst="rect">
            <a:avLst/>
          </a:prstGeom>
          <a:noFill/>
          <a:ln/>
        </p:spPr>
        <p:txBody>
          <a:bodyPr wrap="squar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Customer Feedback Utilization</a:t>
            </a:r>
            <a:endParaRPr lang="en-US" sz="2200" dirty="0"/>
          </a:p>
        </p:txBody>
      </p:sp>
      <p:sp>
        <p:nvSpPr>
          <p:cNvPr id="12" name="Text 9"/>
          <p:cNvSpPr/>
          <p:nvPr/>
        </p:nvSpPr>
        <p:spPr>
          <a:xfrm>
            <a:off x="9874210" y="5567005"/>
            <a:ext cx="3731657" cy="1445895"/>
          </a:xfrm>
          <a:prstGeom prst="rect">
            <a:avLst/>
          </a:prstGeom>
          <a:noFill/>
          <a:ln/>
        </p:spPr>
        <p:txBody>
          <a:bodyPr wrap="square" lIns="0" tIns="0" rIns="0" bIns="0" rtlCol="0" anchor="t"/>
          <a:lstStyle/>
          <a:p>
            <a:pPr indent="0" marL="0">
              <a:lnSpc>
                <a:spcPts val="280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Actively engage with customers who leave detailed reviews. Create feedback loops to address recurring issues in clusters.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03033"/>
            <a:ext cx="5926693"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Data Export Summary</a:t>
            </a:r>
            <a:endParaRPr lang="en-US" sz="4450" dirty="0"/>
          </a:p>
        </p:txBody>
      </p:sp>
      <p:sp>
        <p:nvSpPr>
          <p:cNvPr id="4" name="Shape 1"/>
          <p:cNvSpPr/>
          <p:nvPr/>
        </p:nvSpPr>
        <p:spPr>
          <a:xfrm>
            <a:off x="1118711" y="2451973"/>
            <a:ext cx="30480" cy="4374475"/>
          </a:xfrm>
          <a:prstGeom prst="roundRect">
            <a:avLst>
              <a:gd name="adj" fmla="val 312558"/>
            </a:avLst>
          </a:prstGeom>
          <a:solidFill>
            <a:srgbClr val="C8C9CF"/>
          </a:solidFill>
          <a:ln/>
        </p:spPr>
      </p:sp>
      <p:sp>
        <p:nvSpPr>
          <p:cNvPr id="5" name="Shape 2"/>
          <p:cNvSpPr/>
          <p:nvPr/>
        </p:nvSpPr>
        <p:spPr>
          <a:xfrm>
            <a:off x="1358622" y="2947035"/>
            <a:ext cx="793790" cy="30480"/>
          </a:xfrm>
          <a:prstGeom prst="roundRect">
            <a:avLst>
              <a:gd name="adj" fmla="val 312558"/>
            </a:avLst>
          </a:prstGeom>
          <a:solidFill>
            <a:srgbClr val="C8C9CF"/>
          </a:solidFill>
          <a:ln/>
        </p:spPr>
      </p:sp>
      <p:sp>
        <p:nvSpPr>
          <p:cNvPr id="6" name="Shape 3"/>
          <p:cNvSpPr/>
          <p:nvPr/>
        </p:nvSpPr>
        <p:spPr>
          <a:xfrm>
            <a:off x="878800" y="2707124"/>
            <a:ext cx="510302" cy="510302"/>
          </a:xfrm>
          <a:prstGeom prst="roundRect">
            <a:avLst>
              <a:gd name="adj" fmla="val 18669"/>
            </a:avLst>
          </a:prstGeom>
          <a:solidFill>
            <a:srgbClr val="E2E3E9"/>
          </a:solidFill>
          <a:ln w="7620">
            <a:solidFill>
              <a:srgbClr val="C8C9CF"/>
            </a:solidFill>
            <a:prstDash val="solid"/>
          </a:ln>
        </p:spPr>
      </p:sp>
      <p:sp>
        <p:nvSpPr>
          <p:cNvPr id="7" name="Text 4"/>
          <p:cNvSpPr/>
          <p:nvPr/>
        </p:nvSpPr>
        <p:spPr>
          <a:xfrm>
            <a:off x="1068110" y="2792135"/>
            <a:ext cx="131683"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8" name="Text 5"/>
          <p:cNvSpPr/>
          <p:nvPr/>
        </p:nvSpPr>
        <p:spPr>
          <a:xfrm>
            <a:off x="2381488" y="26787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EDA Results</a:t>
            </a:r>
            <a:endParaRPr lang="en-US" sz="2200" dirty="0"/>
          </a:p>
        </p:txBody>
      </p:sp>
      <p:sp>
        <p:nvSpPr>
          <p:cNvPr id="9" name="Text 6"/>
          <p:cNvSpPr/>
          <p:nvPr/>
        </p:nvSpPr>
        <p:spPr>
          <a:xfrm>
            <a:off x="2381488" y="3169206"/>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Statistics and trends</a:t>
            </a:r>
            <a:endParaRPr lang="en-US" sz="1750" dirty="0"/>
          </a:p>
        </p:txBody>
      </p:sp>
      <p:sp>
        <p:nvSpPr>
          <p:cNvPr id="10" name="Shape 7"/>
          <p:cNvSpPr/>
          <p:nvPr/>
        </p:nvSpPr>
        <p:spPr>
          <a:xfrm>
            <a:off x="1358622" y="4480798"/>
            <a:ext cx="793790" cy="30480"/>
          </a:xfrm>
          <a:prstGeom prst="roundRect">
            <a:avLst>
              <a:gd name="adj" fmla="val 312558"/>
            </a:avLst>
          </a:prstGeom>
          <a:solidFill>
            <a:srgbClr val="C8C9CF"/>
          </a:solidFill>
          <a:ln/>
        </p:spPr>
      </p:sp>
      <p:sp>
        <p:nvSpPr>
          <p:cNvPr id="11" name="Shape 8"/>
          <p:cNvSpPr/>
          <p:nvPr/>
        </p:nvSpPr>
        <p:spPr>
          <a:xfrm>
            <a:off x="878800" y="4240887"/>
            <a:ext cx="510302" cy="510302"/>
          </a:xfrm>
          <a:prstGeom prst="roundRect">
            <a:avLst>
              <a:gd name="adj" fmla="val 18669"/>
            </a:avLst>
          </a:prstGeom>
          <a:solidFill>
            <a:srgbClr val="E2E3E9"/>
          </a:solidFill>
          <a:ln w="7620">
            <a:solidFill>
              <a:srgbClr val="C8C9CF"/>
            </a:solidFill>
            <a:prstDash val="solid"/>
          </a:ln>
        </p:spPr>
      </p:sp>
      <p:sp>
        <p:nvSpPr>
          <p:cNvPr id="12" name="Text 9"/>
          <p:cNvSpPr/>
          <p:nvPr/>
        </p:nvSpPr>
        <p:spPr>
          <a:xfrm>
            <a:off x="1039178" y="4325898"/>
            <a:ext cx="1895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3" name="Text 10"/>
          <p:cNvSpPr/>
          <p:nvPr/>
        </p:nvSpPr>
        <p:spPr>
          <a:xfrm>
            <a:off x="2381488" y="4212550"/>
            <a:ext cx="3262432"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Sentiment Analysis Data</a:t>
            </a:r>
            <a:endParaRPr lang="en-US" sz="2200" dirty="0"/>
          </a:p>
        </p:txBody>
      </p:sp>
      <p:sp>
        <p:nvSpPr>
          <p:cNvPr id="14" name="Text 11"/>
          <p:cNvSpPr/>
          <p:nvPr/>
        </p:nvSpPr>
        <p:spPr>
          <a:xfrm>
            <a:off x="2381488" y="4702969"/>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Sentiment scores and classifications</a:t>
            </a:r>
            <a:endParaRPr lang="en-US" sz="1750" dirty="0"/>
          </a:p>
        </p:txBody>
      </p:sp>
      <p:sp>
        <p:nvSpPr>
          <p:cNvPr id="15" name="Shape 12"/>
          <p:cNvSpPr/>
          <p:nvPr/>
        </p:nvSpPr>
        <p:spPr>
          <a:xfrm>
            <a:off x="1358622" y="6014561"/>
            <a:ext cx="793790" cy="30480"/>
          </a:xfrm>
          <a:prstGeom prst="roundRect">
            <a:avLst>
              <a:gd name="adj" fmla="val 312558"/>
            </a:avLst>
          </a:prstGeom>
          <a:solidFill>
            <a:srgbClr val="C8C9CF"/>
          </a:solidFill>
          <a:ln/>
        </p:spPr>
      </p:sp>
      <p:sp>
        <p:nvSpPr>
          <p:cNvPr id="16" name="Shape 13"/>
          <p:cNvSpPr/>
          <p:nvPr/>
        </p:nvSpPr>
        <p:spPr>
          <a:xfrm>
            <a:off x="878800" y="5774650"/>
            <a:ext cx="510302" cy="510302"/>
          </a:xfrm>
          <a:prstGeom prst="roundRect">
            <a:avLst>
              <a:gd name="adj" fmla="val 18669"/>
            </a:avLst>
          </a:prstGeom>
          <a:solidFill>
            <a:srgbClr val="E2E3E9"/>
          </a:solidFill>
          <a:ln w="7620">
            <a:solidFill>
              <a:srgbClr val="C8C9CF"/>
            </a:solidFill>
            <a:prstDash val="solid"/>
          </a:ln>
        </p:spPr>
      </p:sp>
      <p:sp>
        <p:nvSpPr>
          <p:cNvPr id="17" name="Text 14"/>
          <p:cNvSpPr/>
          <p:nvPr/>
        </p:nvSpPr>
        <p:spPr>
          <a:xfrm>
            <a:off x="1035368" y="5859661"/>
            <a:ext cx="1970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Topic Modeling Data</a:t>
            </a:r>
            <a:endParaRPr lang="en-US" sz="2200" dirty="0"/>
          </a:p>
        </p:txBody>
      </p:sp>
      <p:sp>
        <p:nvSpPr>
          <p:cNvPr id="19" name="Text 16"/>
          <p:cNvSpPr/>
          <p:nvPr/>
        </p:nvSpPr>
        <p:spPr>
          <a:xfrm>
            <a:off x="2381488" y="6236732"/>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Keywords and cluster associations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This analysis highlights significant trends and insights in customer reviews for musical instruments. With actionable recommendations derived from sentiment analysis, topic modeling, and EDA, this project provides a solid foundation for enhancing customer satisfaction and product offerings.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2025-01-06T16:59:29Z</dcterms:created>
  <dcterms:modified xsi:type="dcterms:W3CDTF">2025-01-06T16:59:29Z</dcterms:modified>
</cp:coreProperties>
</file>